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287" r:id="rId4"/>
    <p:sldId id="263" r:id="rId5"/>
    <p:sldId id="285" r:id="rId6"/>
    <p:sldId id="288" r:id="rId7"/>
    <p:sldId id="307" r:id="rId8"/>
    <p:sldId id="290" r:id="rId9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Development</a:t>
            </a: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 Approaches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844" y="3580598"/>
            <a:ext cx="3335956" cy="25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Approaches to System Development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P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redictive 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approach to the 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SDLC.</a:t>
            </a:r>
          </a:p>
          <a:p>
            <a:r>
              <a:rPr lang="en-GB" i="1" dirty="0" smtClean="0">
                <a:latin typeface="Perpetua" panose="02020502060401020303" pitchFamily="18" charset="0"/>
              </a:rPr>
              <a:t> A</a:t>
            </a:r>
            <a:r>
              <a:rPr lang="en-GB" dirty="0" smtClean="0">
                <a:latin typeface="Perpetua" panose="02020502060401020303" pitchFamily="18" charset="0"/>
              </a:rPr>
              <a:t>ssumes </a:t>
            </a:r>
            <a:r>
              <a:rPr lang="en-GB" dirty="0">
                <a:latin typeface="Perpetua" panose="02020502060401020303" pitchFamily="18" charset="0"/>
              </a:rPr>
              <a:t>that the development </a:t>
            </a:r>
            <a:r>
              <a:rPr lang="en-GB" dirty="0" smtClean="0">
                <a:latin typeface="Perpetua" panose="02020502060401020303" pitchFamily="18" charset="0"/>
              </a:rPr>
              <a:t>project can </a:t>
            </a:r>
            <a:r>
              <a:rPr lang="en-GB" dirty="0">
                <a:latin typeface="Perpetua" panose="02020502060401020303" pitchFamily="18" charset="0"/>
              </a:rPr>
              <a:t>be planned and organized and that the new information system can </a:t>
            </a:r>
            <a:r>
              <a:rPr lang="en-GB" dirty="0" smtClean="0">
                <a:latin typeface="Perpetua" panose="02020502060401020303" pitchFamily="18" charset="0"/>
              </a:rPr>
              <a:t>be developed </a:t>
            </a:r>
            <a:r>
              <a:rPr lang="en-GB" dirty="0">
                <a:latin typeface="Perpetua" panose="02020502060401020303" pitchFamily="18" charset="0"/>
              </a:rPr>
              <a:t>according to the plan.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Predictive </a:t>
            </a:r>
            <a:r>
              <a:rPr lang="en-GB" dirty="0">
                <a:latin typeface="Perpetua" panose="02020502060401020303" pitchFamily="18" charset="0"/>
              </a:rPr>
              <a:t>SDLCs are useful for </a:t>
            </a:r>
            <a:r>
              <a:rPr lang="en-GB" dirty="0" smtClean="0">
                <a:latin typeface="Perpetua" panose="02020502060401020303" pitchFamily="18" charset="0"/>
              </a:rPr>
              <a:t>building systems </a:t>
            </a:r>
            <a:r>
              <a:rPr lang="en-GB" dirty="0">
                <a:latin typeface="Perpetua" panose="02020502060401020303" pitchFamily="18" charset="0"/>
              </a:rPr>
              <a:t>that are well understood and defined.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solidFill>
                  <a:srgbClr val="C00000"/>
                </a:solidFill>
                <a:latin typeface="Perpetua" panose="02020502060401020303" pitchFamily="18" charset="0"/>
              </a:rPr>
              <a:t>For </a:t>
            </a:r>
            <a:r>
              <a:rPr lang="en-GB" dirty="0">
                <a:solidFill>
                  <a:srgbClr val="C00000"/>
                </a:solidFill>
                <a:latin typeface="Perpetua" panose="02020502060401020303" pitchFamily="18" charset="0"/>
              </a:rPr>
              <a:t>example, </a:t>
            </a:r>
            <a:endParaRPr lang="en-GB" dirty="0" smtClean="0">
              <a:solidFill>
                <a:srgbClr val="C00000"/>
              </a:solidFill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A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company </a:t>
            </a:r>
            <a:r>
              <a:rPr lang="en-GB" dirty="0" smtClean="0">
                <a:latin typeface="Perpetua" panose="02020502060401020303" pitchFamily="18" charset="0"/>
              </a:rPr>
              <a:t>may want </a:t>
            </a:r>
            <a:r>
              <a:rPr lang="en-GB" dirty="0">
                <a:latin typeface="Perpetua" panose="02020502060401020303" pitchFamily="18" charset="0"/>
              </a:rPr>
              <a:t>to convert its old networked client/server system to a newer </a:t>
            </a:r>
            <a:r>
              <a:rPr lang="en-GB" dirty="0" smtClean="0">
                <a:latin typeface="Perpetua" panose="02020502060401020303" pitchFamily="18" charset="0"/>
              </a:rPr>
              <a:t>Web-based system </a:t>
            </a:r>
            <a:r>
              <a:rPr lang="en-GB" dirty="0">
                <a:latin typeface="Perpetua" panose="02020502060401020303" pitchFamily="18" charset="0"/>
              </a:rPr>
              <a:t>that includes a smartphone app. In this type of project, the staff </a:t>
            </a:r>
            <a:r>
              <a:rPr lang="en-GB" dirty="0" smtClean="0">
                <a:latin typeface="Perpetua" panose="02020502060401020303" pitchFamily="18" charset="0"/>
              </a:rPr>
              <a:t>already understands </a:t>
            </a:r>
            <a:r>
              <a:rPr lang="en-GB" dirty="0">
                <a:latin typeface="Perpetua" panose="02020502060401020303" pitchFamily="18" charset="0"/>
              </a:rPr>
              <a:t>the requirements very well, and no new processes need to </a:t>
            </a:r>
            <a:r>
              <a:rPr lang="en-GB" dirty="0" smtClean="0">
                <a:latin typeface="Perpetua" panose="02020502060401020303" pitchFamily="18" charset="0"/>
              </a:rPr>
              <a:t>be</a:t>
            </a:r>
            <a:r>
              <a:rPr lang="en-GB" dirty="0">
                <a:latin typeface="Perpetua" panose="02020502060401020303" pitchFamily="18" charset="0"/>
              </a:rPr>
              <a:t> added. Thus, the project can be carefully planned, and the system can be </a:t>
            </a:r>
            <a:r>
              <a:rPr lang="en-GB" dirty="0" smtClean="0">
                <a:latin typeface="Perpetua" panose="02020502060401020303" pitchFamily="18" charset="0"/>
              </a:rPr>
              <a:t>built according </a:t>
            </a:r>
            <a:r>
              <a:rPr lang="en-GB" dirty="0">
                <a:latin typeface="Perpetua" panose="02020502060401020303" pitchFamily="18" charset="0"/>
              </a:rPr>
              <a:t>to the specifications</a:t>
            </a:r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Approaches to System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A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daptive 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approach to the SDLC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U</a:t>
            </a:r>
            <a:r>
              <a:rPr lang="en-GB" dirty="0" smtClean="0">
                <a:latin typeface="Perpetua" panose="02020502060401020303" pitchFamily="18" charset="0"/>
              </a:rPr>
              <a:t>sed </a:t>
            </a:r>
            <a:r>
              <a:rPr lang="en-GB" dirty="0">
                <a:latin typeface="Perpetua" panose="02020502060401020303" pitchFamily="18" charset="0"/>
              </a:rPr>
              <a:t>when the system’s </a:t>
            </a:r>
            <a:r>
              <a:rPr lang="en-GB" dirty="0" smtClean="0">
                <a:latin typeface="Perpetua" panose="02020502060401020303" pitchFamily="18" charset="0"/>
              </a:rPr>
              <a:t>requirements and/or </a:t>
            </a:r>
            <a:r>
              <a:rPr lang="en-GB" dirty="0">
                <a:latin typeface="Perpetua" panose="02020502060401020303" pitchFamily="18" charset="0"/>
              </a:rPr>
              <a:t>the users’ needs aren’t well understood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T</a:t>
            </a:r>
            <a:r>
              <a:rPr lang="en-GB" dirty="0" smtClean="0">
                <a:latin typeface="Perpetua" panose="02020502060401020303" pitchFamily="18" charset="0"/>
              </a:rPr>
              <a:t>he </a:t>
            </a:r>
            <a:r>
              <a:rPr lang="en-GB" dirty="0">
                <a:latin typeface="Perpetua" panose="02020502060401020303" pitchFamily="18" charset="0"/>
              </a:rPr>
              <a:t>project </a:t>
            </a:r>
            <a:r>
              <a:rPr lang="en-GB" dirty="0" smtClean="0">
                <a:latin typeface="Perpetua" panose="02020502060401020303" pitchFamily="18" charset="0"/>
              </a:rPr>
              <a:t>can’t be </a:t>
            </a:r>
            <a:r>
              <a:rPr lang="en-GB" dirty="0">
                <a:latin typeface="Perpetua" panose="02020502060401020303" pitchFamily="18" charset="0"/>
              </a:rPr>
              <a:t>planned completely. Some system requirements may need to be </a:t>
            </a:r>
            <a:r>
              <a:rPr lang="en-GB" dirty="0" smtClean="0">
                <a:latin typeface="Perpetua" panose="02020502060401020303" pitchFamily="18" charset="0"/>
              </a:rPr>
              <a:t>determined after </a:t>
            </a:r>
            <a:r>
              <a:rPr lang="en-GB" dirty="0">
                <a:latin typeface="Perpetua" panose="02020502060401020303" pitchFamily="18" charset="0"/>
              </a:rPr>
              <a:t>preliminary development work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5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Which one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284" y="2191818"/>
            <a:ext cx="8165432" cy="312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Phases of System </a:t>
            </a:r>
            <a:r>
              <a:rPr lang="en-GB" b="1" dirty="0">
                <a:latin typeface="Perpetua" panose="02020502060401020303" pitchFamily="18" charset="0"/>
              </a:rPr>
              <a:t>D</a:t>
            </a:r>
            <a:r>
              <a:rPr lang="en-GB" b="1" dirty="0" smtClean="0">
                <a:latin typeface="Perpetua" panose="02020502060401020303" pitchFamily="18" charset="0"/>
              </a:rPr>
              <a:t>evelopment </a:t>
            </a:r>
            <a:r>
              <a:rPr lang="en-GB" b="1" dirty="0">
                <a:latin typeface="Perpetua" panose="02020502060401020303" pitchFamily="18" charset="0"/>
              </a:rPr>
              <a:t>P</a:t>
            </a:r>
            <a:r>
              <a:rPr lang="en-GB" b="1" dirty="0" smtClean="0">
                <a:latin typeface="Perpetua" panose="02020502060401020303" pitchFamily="18" charset="0"/>
              </a:rPr>
              <a:t>roject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The </a:t>
            </a:r>
            <a:r>
              <a:rPr lang="en-GB" dirty="0">
                <a:latin typeface="Perpetua" panose="02020502060401020303" pitchFamily="18" charset="0"/>
              </a:rPr>
              <a:t>development of a new information system requires a number of different </a:t>
            </a:r>
            <a:r>
              <a:rPr lang="en-GB" dirty="0" smtClean="0">
                <a:latin typeface="Perpetua" panose="02020502060401020303" pitchFamily="18" charset="0"/>
              </a:rPr>
              <a:t>but related </a:t>
            </a:r>
            <a:r>
              <a:rPr lang="en-GB" dirty="0">
                <a:latin typeface="Perpetua" panose="02020502060401020303" pitchFamily="18" charset="0"/>
              </a:rPr>
              <a:t>sets of activities.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Provide the </a:t>
            </a:r>
            <a:r>
              <a:rPr lang="en-GB" dirty="0">
                <a:latin typeface="Perpetua" panose="02020502060401020303" pitchFamily="18" charset="0"/>
              </a:rPr>
              <a:t>framework for </a:t>
            </a:r>
            <a:r>
              <a:rPr lang="en-GB" dirty="0" smtClean="0">
                <a:latin typeface="Perpetua" panose="02020502060401020303" pitchFamily="18" charset="0"/>
              </a:rPr>
              <a:t>managing the project.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185" y="3234088"/>
            <a:ext cx="9307629" cy="265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Phases of System Development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0617" cy="4351338"/>
          </a:xfrm>
        </p:spPr>
        <p:txBody>
          <a:bodyPr>
            <a:normAutofit lnSpcReduction="10000"/>
          </a:bodyPr>
          <a:lstStyle/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Project initiation: </a:t>
            </a:r>
            <a:r>
              <a:rPr lang="en-GB" dirty="0">
                <a:latin typeface="Perpetua" panose="02020502060401020303" pitchFamily="18" charset="0"/>
              </a:rPr>
              <a:t>identifies the problem and secures approval to develop a new system.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Project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planning: </a:t>
            </a:r>
            <a:r>
              <a:rPr lang="en-GB" dirty="0">
                <a:latin typeface="Perpetua" panose="02020502060401020303" pitchFamily="18" charset="0"/>
              </a:rPr>
              <a:t>involves planning, organizing, and scheduling the project. 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Analysis: </a:t>
            </a:r>
            <a:r>
              <a:rPr lang="en-GB" dirty="0" smtClean="0">
                <a:latin typeface="Perpetua" panose="02020502060401020303" pitchFamily="18" charset="0"/>
              </a:rPr>
              <a:t>focuses </a:t>
            </a:r>
            <a:r>
              <a:rPr lang="en-GB" dirty="0">
                <a:latin typeface="Perpetua" panose="02020502060401020303" pitchFamily="18" charset="0"/>
              </a:rPr>
              <a:t>on </a:t>
            </a:r>
            <a:r>
              <a:rPr lang="en-GB" dirty="0" smtClean="0">
                <a:latin typeface="Perpetua" panose="02020502060401020303" pitchFamily="18" charset="0"/>
              </a:rPr>
              <a:t>discovering and </a:t>
            </a:r>
            <a:r>
              <a:rPr lang="en-GB" dirty="0">
                <a:latin typeface="Perpetua" panose="02020502060401020303" pitchFamily="18" charset="0"/>
              </a:rPr>
              <a:t>understanding the details of the problem or </a:t>
            </a:r>
            <a:r>
              <a:rPr lang="en-GB" dirty="0" smtClean="0">
                <a:latin typeface="Perpetua" panose="02020502060401020303" pitchFamily="18" charset="0"/>
              </a:rPr>
              <a:t>need.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Design: </a:t>
            </a:r>
            <a:r>
              <a:rPr lang="en-GB" dirty="0" smtClean="0">
                <a:latin typeface="Perpetua" panose="02020502060401020303" pitchFamily="18" charset="0"/>
              </a:rPr>
              <a:t>focuses </a:t>
            </a:r>
            <a:r>
              <a:rPr lang="en-GB" dirty="0">
                <a:latin typeface="Perpetua" panose="02020502060401020303" pitchFamily="18" charset="0"/>
              </a:rPr>
              <a:t>on configuring and structuring the new </a:t>
            </a:r>
            <a:r>
              <a:rPr lang="en-GB" dirty="0" smtClean="0">
                <a:latin typeface="Perpetua" panose="02020502060401020303" pitchFamily="18" charset="0"/>
              </a:rPr>
              <a:t>system components.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Implementation: </a:t>
            </a:r>
            <a:r>
              <a:rPr lang="en-GB" dirty="0" smtClean="0">
                <a:latin typeface="Perpetua" panose="02020502060401020303" pitchFamily="18" charset="0"/>
              </a:rPr>
              <a:t>includes </a:t>
            </a:r>
            <a:r>
              <a:rPr lang="en-GB" dirty="0">
                <a:latin typeface="Perpetua" panose="02020502060401020303" pitchFamily="18" charset="0"/>
              </a:rPr>
              <a:t>programming and testing the system.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Deployment: </a:t>
            </a:r>
            <a:r>
              <a:rPr lang="en-GB" dirty="0" smtClean="0">
                <a:latin typeface="Perpetua" panose="02020502060401020303" pitchFamily="18" charset="0"/>
              </a:rPr>
              <a:t>involves </a:t>
            </a:r>
            <a:r>
              <a:rPr lang="en-GB" dirty="0">
                <a:latin typeface="Perpetua" panose="02020502060401020303" pitchFamily="18" charset="0"/>
              </a:rPr>
              <a:t>installing and putting the system into </a:t>
            </a:r>
            <a:r>
              <a:rPr lang="en-GB" dirty="0" smtClean="0">
                <a:latin typeface="Perpetua" panose="02020502060401020303" pitchFamily="18" charset="0"/>
              </a:rPr>
              <a:t>operation.</a:t>
            </a: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upport phase: </a:t>
            </a:r>
            <a:r>
              <a:rPr lang="en-GB" dirty="0">
                <a:latin typeface="Perpetua" panose="02020502060401020303" pitchFamily="18" charset="0"/>
              </a:rPr>
              <a:t>includes the </a:t>
            </a:r>
            <a:r>
              <a:rPr lang="en-GB" dirty="0" smtClean="0">
                <a:latin typeface="Perpetua" panose="02020502060401020303" pitchFamily="18" charset="0"/>
              </a:rPr>
              <a:t>activities needed </a:t>
            </a:r>
            <a:r>
              <a:rPr lang="en-GB" dirty="0">
                <a:latin typeface="Perpetua" panose="02020502060401020303" pitchFamily="18" charset="0"/>
              </a:rPr>
              <a:t>to upgrade and maintain the system after it has been </a:t>
            </a:r>
            <a:r>
              <a:rPr lang="en-GB" dirty="0" smtClean="0">
                <a:latin typeface="Perpetua" panose="02020502060401020303" pitchFamily="18" charset="0"/>
              </a:rPr>
              <a:t>deployed.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Waterfall </a:t>
            </a:r>
            <a:r>
              <a:rPr lang="en-GB" b="1" dirty="0" smtClean="0">
                <a:latin typeface="Perpetua" panose="02020502060401020303" pitchFamily="18" charset="0"/>
              </a:rPr>
              <a:t>Model 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Example of predictive </a:t>
            </a:r>
            <a:r>
              <a:rPr lang="en-GB" dirty="0">
                <a:latin typeface="Perpetua" panose="02020502060401020303" pitchFamily="18" charset="0"/>
              </a:rPr>
              <a:t>SDLC </a:t>
            </a:r>
            <a:r>
              <a:rPr lang="en-GB" dirty="0" smtClean="0">
                <a:latin typeface="Perpetua" panose="02020502060401020303" pitchFamily="18" charset="0"/>
              </a:rPr>
              <a:t>approach.</a:t>
            </a:r>
          </a:p>
          <a:p>
            <a:r>
              <a:rPr lang="en-GB" dirty="0">
                <a:latin typeface="Perpetua" panose="02020502060401020303" pitchFamily="18" charset="0"/>
              </a:rPr>
              <a:t>T</a:t>
            </a:r>
            <a:r>
              <a:rPr lang="en-GB" dirty="0" smtClean="0">
                <a:latin typeface="Perpetua" panose="02020502060401020303" pitchFamily="18" charset="0"/>
              </a:rPr>
              <a:t>his </a:t>
            </a:r>
            <a:r>
              <a:rPr lang="en-GB" dirty="0">
                <a:latin typeface="Perpetua" panose="02020502060401020303" pitchFamily="18" charset="0"/>
              </a:rPr>
              <a:t>model </a:t>
            </a:r>
            <a:r>
              <a:rPr lang="en-GB" dirty="0" smtClean="0">
                <a:latin typeface="Perpetua" panose="02020502060401020303" pitchFamily="18" charset="0"/>
              </a:rPr>
              <a:t>assumes that </a:t>
            </a:r>
            <a:r>
              <a:rPr lang="en-GB" dirty="0">
                <a:latin typeface="Perpetua" panose="02020502060401020303" pitchFamily="18" charset="0"/>
              </a:rPr>
              <a:t>the phases can be carried out and completed sequentially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After a project drops over the waterfall into the next phase</a:t>
            </a:r>
            <a:r>
              <a:rPr lang="en-GB" dirty="0" smtClean="0">
                <a:latin typeface="Perpetua" panose="02020502060401020303" pitchFamily="18" charset="0"/>
              </a:rPr>
              <a:t>,</a:t>
            </a:r>
            <a:r>
              <a:rPr lang="en-GB" dirty="0">
                <a:latin typeface="Perpetua" panose="02020502060401020303" pitchFamily="18" charset="0"/>
              </a:rPr>
              <a:t> there is no going </a:t>
            </a:r>
            <a:r>
              <a:rPr lang="en-GB" dirty="0" smtClean="0">
                <a:latin typeface="Perpetua" panose="02020502060401020303" pitchFamily="18" charset="0"/>
              </a:rPr>
              <a:t>back.</a:t>
            </a:r>
          </a:p>
          <a:p>
            <a:r>
              <a:rPr lang="en-GB" dirty="0">
                <a:latin typeface="Perpetua" panose="02020502060401020303" pitchFamily="18" charset="0"/>
              </a:rPr>
              <a:t>T</a:t>
            </a:r>
            <a:r>
              <a:rPr lang="en-GB" dirty="0" smtClean="0">
                <a:latin typeface="Perpetua" panose="02020502060401020303" pitchFamily="18" charset="0"/>
              </a:rPr>
              <a:t>he </a:t>
            </a:r>
            <a:r>
              <a:rPr lang="en-GB" dirty="0">
                <a:latin typeface="Perpetua" panose="02020502060401020303" pitchFamily="18" charset="0"/>
              </a:rPr>
              <a:t>waterfall model assumes rigid </a:t>
            </a:r>
            <a:r>
              <a:rPr lang="en-GB" dirty="0" smtClean="0">
                <a:latin typeface="Perpetua" panose="02020502060401020303" pitchFamily="18" charset="0"/>
              </a:rPr>
              <a:t>planning and </a:t>
            </a:r>
            <a:r>
              <a:rPr lang="en-GB" dirty="0">
                <a:latin typeface="Perpetua" panose="02020502060401020303" pitchFamily="18" charset="0"/>
              </a:rPr>
              <a:t>final decision-making at each step of the development project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T</a:t>
            </a:r>
            <a:r>
              <a:rPr lang="en-GB" dirty="0" smtClean="0">
                <a:latin typeface="Perpetua" panose="02020502060401020303" pitchFamily="18" charset="0"/>
              </a:rPr>
              <a:t>he </a:t>
            </a:r>
            <a:r>
              <a:rPr lang="en-GB" dirty="0">
                <a:latin typeface="Perpetua" panose="02020502060401020303" pitchFamily="18" charset="0"/>
              </a:rPr>
              <a:t>waterfall model doesn’t always work very </a:t>
            </a:r>
            <a:r>
              <a:rPr lang="en-GB" dirty="0" smtClean="0">
                <a:latin typeface="Perpetua" panose="02020502060401020303" pitchFamily="18" charset="0"/>
              </a:rPr>
              <a:t>well… </a:t>
            </a:r>
            <a:r>
              <a:rPr lang="en-GB" b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Why?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8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Predictive SDLC approach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1932" t="3180" r="2519" b="5963"/>
          <a:stretch/>
        </p:blipFill>
        <p:spPr>
          <a:xfrm>
            <a:off x="1568918" y="1812190"/>
            <a:ext cx="8768615" cy="42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3307</TotalTime>
  <Words>409</Words>
  <Application>Microsoft Office PowerPoint</Application>
  <PresentationFormat>Widescreen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Approaches to System Development</vt:lpstr>
      <vt:lpstr>Approaches to System Development</vt:lpstr>
      <vt:lpstr>Which one is better?</vt:lpstr>
      <vt:lpstr>Phases of System Development Project</vt:lpstr>
      <vt:lpstr>Phases of System Development Project</vt:lpstr>
      <vt:lpstr>Waterfall Model </vt:lpstr>
      <vt:lpstr>Predictive SDLC approach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246</cp:revision>
  <cp:lastPrinted>2019-03-04T06:11:52Z</cp:lastPrinted>
  <dcterms:created xsi:type="dcterms:W3CDTF">2017-07-18T07:50:04Z</dcterms:created>
  <dcterms:modified xsi:type="dcterms:W3CDTF">2019-12-15T15:37:53Z</dcterms:modified>
</cp:coreProperties>
</file>