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9" r:id="rId3"/>
    <p:sldId id="287" r:id="rId4"/>
    <p:sldId id="263" r:id="rId5"/>
    <p:sldId id="285" r:id="rId6"/>
    <p:sldId id="288" r:id="rId7"/>
    <p:sldId id="307" r:id="rId8"/>
    <p:sldId id="290" r:id="rId9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5" autoAdjust="0"/>
    <p:restoredTop sz="94660"/>
  </p:normalViewPr>
  <p:slideViewPr>
    <p:cSldViewPr snapToGrid="0">
      <p:cViewPr varScale="1">
        <p:scale>
          <a:sx n="66" d="100"/>
          <a:sy n="66" d="100"/>
        </p:scale>
        <p:origin x="7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F3230699-CF10-456F-83D4-1BBD5C162B6E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3F7D8E34-0408-4498-A35F-29BF573D62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66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FECEB354-BF53-46AA-8B91-2649151C8727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A62A15AF-7ADD-4ECB-AD06-5D9F6167FE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8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A15AF-7ADD-4ECB-AD06-5D9F6167FE4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107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BF3AF-38C5-4634-963E-DECF7732CD45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927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FD417-F163-492E-88E0-2B86B562FB9F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35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C0BE-7C5D-422D-A41B-E077F5AA420C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569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2F67-3CBF-4683-94F3-997A23DEDC32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935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927E-D258-4D5B-A46E-5AC9C10F86CB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1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D2C9-B90B-402E-80D6-78D165E2BFCC}" type="datetime1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331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9DA0-1006-4607-A8BC-AB23530C75D5}" type="datetime1">
              <a:rPr lang="en-GB" smtClean="0"/>
              <a:t>15/12/2019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662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7C36-9CBE-436B-BB05-2238CA759E77}" type="datetime1">
              <a:rPr lang="en-GB" smtClean="0"/>
              <a:t>15/12/2019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032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06D8-AD6C-46A6-A4C6-51C8E7FEB5DC}" type="datetime1">
              <a:rPr lang="en-GB" smtClean="0"/>
              <a:t>15/12/2019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05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ABF4E-1D02-4C7D-ACB5-5084E8B10B25}" type="datetime1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095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3CA1E-F333-440E-ADB3-F78C399FAF58}" type="datetime1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71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7CF19-35DA-4573-B2D3-2DD6D207D6DD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232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4800" b="1" dirty="0" smtClean="0">
                <a:latin typeface="Perpetua" panose="02020502060401020303" pitchFamily="18" charset="0"/>
              </a:rPr>
              <a:t>IS204</a:t>
            </a:r>
            <a:endParaRPr lang="en-GB" sz="5400" b="1" dirty="0" smtClean="0">
              <a:latin typeface="Perpetua" panose="02020502060401020303" pitchFamily="18" charset="0"/>
            </a:endParaRPr>
          </a:p>
          <a:p>
            <a:pPr marL="0" indent="0" algn="ctr">
              <a:buNone/>
            </a:pPr>
            <a:r>
              <a:rPr lang="en-GB" sz="5000" b="1" dirty="0" smtClean="0">
                <a:latin typeface="Perpetua" panose="02020502060401020303" pitchFamily="18" charset="0"/>
              </a:rPr>
              <a:t>System Analysis and Design</a:t>
            </a:r>
            <a:r>
              <a:rPr lang="en-GB" sz="5400" b="1" dirty="0" smtClean="0">
                <a:latin typeface="Perpetua" panose="02020502060401020303" pitchFamily="18" charset="0"/>
              </a:rPr>
              <a:t> </a:t>
            </a:r>
            <a:endParaRPr lang="en-GB" dirty="0" smtClean="0">
              <a:latin typeface="Perpetua" panose="02020502060401020303" pitchFamily="18" charset="0"/>
            </a:endParaRPr>
          </a:p>
          <a:p>
            <a:pPr marL="0" indent="0" algn="ctr">
              <a:buNone/>
            </a:pPr>
            <a:r>
              <a:rPr lang="en-GB" b="1" dirty="0" smtClean="0">
                <a:latin typeface="Perpetua" panose="02020502060401020303" pitchFamily="18" charset="0"/>
              </a:rPr>
              <a:t>System Development</a:t>
            </a:r>
          </a:p>
          <a:p>
            <a:pPr marL="0" indent="0" algn="ctr">
              <a:buNone/>
            </a:pPr>
            <a:r>
              <a:rPr lang="en-GB" b="1" dirty="0" smtClean="0">
                <a:latin typeface="Perpetua" panose="02020502060401020303" pitchFamily="18" charset="0"/>
              </a:rPr>
              <a:t> Approaches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9" name="Picture 8" descr="شعار كلية علوم الحاسووب و تكنولوجيا المعلومات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7844" y="3580598"/>
            <a:ext cx="3335956" cy="2528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57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Perpetua" panose="02020502060401020303" pitchFamily="18" charset="0"/>
              </a:rPr>
              <a:t>Approaches to System Development</a:t>
            </a:r>
            <a:endParaRPr lang="en-GB" b="1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>
                <a:solidFill>
                  <a:srgbClr val="0070C0"/>
                </a:solidFill>
                <a:latin typeface="Perpetua" panose="02020502060401020303" pitchFamily="18" charset="0"/>
              </a:rPr>
              <a:t>P</a:t>
            </a:r>
            <a:r>
              <a:rPr lang="en-GB" b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redictive </a:t>
            </a:r>
            <a:r>
              <a:rPr lang="en-GB" b="1" dirty="0">
                <a:solidFill>
                  <a:srgbClr val="0070C0"/>
                </a:solidFill>
                <a:latin typeface="Perpetua" panose="02020502060401020303" pitchFamily="18" charset="0"/>
              </a:rPr>
              <a:t>approach to the </a:t>
            </a:r>
            <a:r>
              <a:rPr lang="en-GB" b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SDLC.</a:t>
            </a:r>
          </a:p>
          <a:p>
            <a:r>
              <a:rPr lang="en-GB" i="1" dirty="0" smtClean="0">
                <a:latin typeface="Perpetua" panose="02020502060401020303" pitchFamily="18" charset="0"/>
              </a:rPr>
              <a:t> A</a:t>
            </a:r>
            <a:r>
              <a:rPr lang="en-GB" dirty="0" smtClean="0">
                <a:latin typeface="Perpetua" panose="02020502060401020303" pitchFamily="18" charset="0"/>
              </a:rPr>
              <a:t>ssumes </a:t>
            </a:r>
            <a:r>
              <a:rPr lang="en-GB" dirty="0">
                <a:latin typeface="Perpetua" panose="02020502060401020303" pitchFamily="18" charset="0"/>
              </a:rPr>
              <a:t>that the development </a:t>
            </a:r>
            <a:r>
              <a:rPr lang="en-GB" dirty="0" smtClean="0">
                <a:latin typeface="Perpetua" panose="02020502060401020303" pitchFamily="18" charset="0"/>
              </a:rPr>
              <a:t>project can </a:t>
            </a:r>
            <a:r>
              <a:rPr lang="en-GB" dirty="0">
                <a:latin typeface="Perpetua" panose="02020502060401020303" pitchFamily="18" charset="0"/>
              </a:rPr>
              <a:t>be planned and organized and that the new information system can </a:t>
            </a:r>
            <a:r>
              <a:rPr lang="en-GB" dirty="0" smtClean="0">
                <a:latin typeface="Perpetua" panose="02020502060401020303" pitchFamily="18" charset="0"/>
              </a:rPr>
              <a:t>be developed </a:t>
            </a:r>
            <a:r>
              <a:rPr lang="en-GB" dirty="0">
                <a:latin typeface="Perpetua" panose="02020502060401020303" pitchFamily="18" charset="0"/>
              </a:rPr>
              <a:t>according to the plan. </a:t>
            </a:r>
            <a:endParaRPr lang="en-GB" dirty="0" smtClean="0">
              <a:latin typeface="Perpetua" panose="02020502060401020303" pitchFamily="18" charset="0"/>
            </a:endParaRPr>
          </a:p>
          <a:p>
            <a:r>
              <a:rPr lang="en-GB" dirty="0" smtClean="0">
                <a:latin typeface="Perpetua" panose="02020502060401020303" pitchFamily="18" charset="0"/>
              </a:rPr>
              <a:t>Predictive </a:t>
            </a:r>
            <a:r>
              <a:rPr lang="en-GB" dirty="0">
                <a:latin typeface="Perpetua" panose="02020502060401020303" pitchFamily="18" charset="0"/>
              </a:rPr>
              <a:t>SDLCs are useful for </a:t>
            </a:r>
            <a:r>
              <a:rPr lang="en-GB" dirty="0" smtClean="0">
                <a:latin typeface="Perpetua" panose="02020502060401020303" pitchFamily="18" charset="0"/>
              </a:rPr>
              <a:t>building systems </a:t>
            </a:r>
            <a:r>
              <a:rPr lang="en-GB" dirty="0">
                <a:latin typeface="Perpetua" panose="02020502060401020303" pitchFamily="18" charset="0"/>
              </a:rPr>
              <a:t>that are well understood and defined. </a:t>
            </a:r>
            <a:endParaRPr lang="en-GB" dirty="0" smtClean="0">
              <a:latin typeface="Perpetua" panose="02020502060401020303" pitchFamily="18" charset="0"/>
            </a:endParaRPr>
          </a:p>
          <a:p>
            <a:r>
              <a:rPr lang="en-GB" dirty="0" smtClean="0">
                <a:solidFill>
                  <a:srgbClr val="C00000"/>
                </a:solidFill>
                <a:latin typeface="Perpetua" panose="02020502060401020303" pitchFamily="18" charset="0"/>
              </a:rPr>
              <a:t>For </a:t>
            </a:r>
            <a:r>
              <a:rPr lang="en-GB" dirty="0">
                <a:solidFill>
                  <a:srgbClr val="C00000"/>
                </a:solidFill>
                <a:latin typeface="Perpetua" panose="02020502060401020303" pitchFamily="18" charset="0"/>
              </a:rPr>
              <a:t>example, </a:t>
            </a:r>
            <a:endParaRPr lang="en-GB" dirty="0" smtClean="0">
              <a:solidFill>
                <a:srgbClr val="C00000"/>
              </a:solidFill>
              <a:latin typeface="Perpetua" panose="02020502060401020303" pitchFamily="18" charset="0"/>
            </a:endParaRPr>
          </a:p>
          <a:p>
            <a:r>
              <a:rPr lang="en-GB" dirty="0">
                <a:latin typeface="Perpetua" panose="02020502060401020303" pitchFamily="18" charset="0"/>
              </a:rPr>
              <a:t>A</a:t>
            </a:r>
            <a:r>
              <a:rPr lang="en-GB" dirty="0" smtClean="0">
                <a:latin typeface="Perpetua" panose="02020502060401020303" pitchFamily="18" charset="0"/>
              </a:rPr>
              <a:t> </a:t>
            </a:r>
            <a:r>
              <a:rPr lang="en-GB" dirty="0">
                <a:latin typeface="Perpetua" panose="02020502060401020303" pitchFamily="18" charset="0"/>
              </a:rPr>
              <a:t>company </a:t>
            </a:r>
            <a:r>
              <a:rPr lang="en-GB" dirty="0" smtClean="0">
                <a:latin typeface="Perpetua" panose="02020502060401020303" pitchFamily="18" charset="0"/>
              </a:rPr>
              <a:t>may want </a:t>
            </a:r>
            <a:r>
              <a:rPr lang="en-GB" dirty="0">
                <a:latin typeface="Perpetua" panose="02020502060401020303" pitchFamily="18" charset="0"/>
              </a:rPr>
              <a:t>to convert its old networked client/server system to a newer </a:t>
            </a:r>
            <a:r>
              <a:rPr lang="en-GB" dirty="0" smtClean="0">
                <a:latin typeface="Perpetua" panose="02020502060401020303" pitchFamily="18" charset="0"/>
              </a:rPr>
              <a:t>Web-based system </a:t>
            </a:r>
            <a:r>
              <a:rPr lang="en-GB" dirty="0">
                <a:latin typeface="Perpetua" panose="02020502060401020303" pitchFamily="18" charset="0"/>
              </a:rPr>
              <a:t>that includes a smartphone app. In this type of project, the staff </a:t>
            </a:r>
            <a:r>
              <a:rPr lang="en-GB" dirty="0" smtClean="0">
                <a:latin typeface="Perpetua" panose="02020502060401020303" pitchFamily="18" charset="0"/>
              </a:rPr>
              <a:t>already understands </a:t>
            </a:r>
            <a:r>
              <a:rPr lang="en-GB" dirty="0">
                <a:latin typeface="Perpetua" panose="02020502060401020303" pitchFamily="18" charset="0"/>
              </a:rPr>
              <a:t>the requirements very well, and no new processes need to </a:t>
            </a:r>
            <a:r>
              <a:rPr lang="en-GB" dirty="0" smtClean="0">
                <a:latin typeface="Perpetua" panose="02020502060401020303" pitchFamily="18" charset="0"/>
              </a:rPr>
              <a:t>be</a:t>
            </a:r>
            <a:r>
              <a:rPr lang="en-GB" dirty="0">
                <a:latin typeface="Perpetua" panose="02020502060401020303" pitchFamily="18" charset="0"/>
              </a:rPr>
              <a:t> added. Thus, the project can be carefully planned, and the system can be </a:t>
            </a:r>
            <a:r>
              <a:rPr lang="en-GB" dirty="0" smtClean="0">
                <a:latin typeface="Perpetua" panose="02020502060401020303" pitchFamily="18" charset="0"/>
              </a:rPr>
              <a:t>built according </a:t>
            </a:r>
            <a:r>
              <a:rPr lang="en-GB" dirty="0">
                <a:latin typeface="Perpetua" panose="02020502060401020303" pitchFamily="18" charset="0"/>
              </a:rPr>
              <a:t>to the specifications</a:t>
            </a:r>
            <a:endParaRPr lang="en-GB" dirty="0" smtClean="0">
              <a:latin typeface="Perpetua" panose="02020502060401020303" pitchFamily="18" charset="0"/>
            </a:endParaRPr>
          </a:p>
          <a:p>
            <a:endParaRPr lang="en-GB" dirty="0">
              <a:latin typeface="Perpetua" panose="02020502060401020303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919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Approaches to System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0070C0"/>
                </a:solidFill>
                <a:latin typeface="Perpetua" panose="02020502060401020303" pitchFamily="18" charset="0"/>
              </a:rPr>
              <a:t>A</a:t>
            </a:r>
            <a:r>
              <a:rPr lang="en-GB" b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daptive </a:t>
            </a:r>
            <a:r>
              <a:rPr lang="en-GB" b="1" dirty="0">
                <a:solidFill>
                  <a:srgbClr val="0070C0"/>
                </a:solidFill>
                <a:latin typeface="Perpetua" panose="02020502060401020303" pitchFamily="18" charset="0"/>
              </a:rPr>
              <a:t>approach to the SDLC</a:t>
            </a:r>
            <a:r>
              <a:rPr lang="en-GB" b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.</a:t>
            </a:r>
          </a:p>
          <a:p>
            <a:r>
              <a:rPr lang="en-GB" dirty="0">
                <a:latin typeface="Perpetua" panose="02020502060401020303" pitchFamily="18" charset="0"/>
              </a:rPr>
              <a:t>U</a:t>
            </a:r>
            <a:r>
              <a:rPr lang="en-GB" dirty="0" smtClean="0">
                <a:latin typeface="Perpetua" panose="02020502060401020303" pitchFamily="18" charset="0"/>
              </a:rPr>
              <a:t>sed </a:t>
            </a:r>
            <a:r>
              <a:rPr lang="en-GB" dirty="0">
                <a:latin typeface="Perpetua" panose="02020502060401020303" pitchFamily="18" charset="0"/>
              </a:rPr>
              <a:t>when the system’s </a:t>
            </a:r>
            <a:r>
              <a:rPr lang="en-GB" dirty="0" smtClean="0">
                <a:latin typeface="Perpetua" panose="02020502060401020303" pitchFamily="18" charset="0"/>
              </a:rPr>
              <a:t>requirements and/or </a:t>
            </a:r>
            <a:r>
              <a:rPr lang="en-GB" dirty="0">
                <a:latin typeface="Perpetua" panose="02020502060401020303" pitchFamily="18" charset="0"/>
              </a:rPr>
              <a:t>the users’ needs aren’t well understood</a:t>
            </a:r>
            <a:r>
              <a:rPr lang="en-GB" dirty="0" smtClean="0">
                <a:latin typeface="Perpetua" panose="02020502060401020303" pitchFamily="18" charset="0"/>
              </a:rPr>
              <a:t>.</a:t>
            </a:r>
          </a:p>
          <a:p>
            <a:r>
              <a:rPr lang="en-GB" dirty="0">
                <a:latin typeface="Perpetua" panose="02020502060401020303" pitchFamily="18" charset="0"/>
              </a:rPr>
              <a:t>T</a:t>
            </a:r>
            <a:r>
              <a:rPr lang="en-GB" dirty="0" smtClean="0">
                <a:latin typeface="Perpetua" panose="02020502060401020303" pitchFamily="18" charset="0"/>
              </a:rPr>
              <a:t>he </a:t>
            </a:r>
            <a:r>
              <a:rPr lang="en-GB" dirty="0">
                <a:latin typeface="Perpetua" panose="02020502060401020303" pitchFamily="18" charset="0"/>
              </a:rPr>
              <a:t>project </a:t>
            </a:r>
            <a:r>
              <a:rPr lang="en-GB" dirty="0" smtClean="0">
                <a:latin typeface="Perpetua" panose="02020502060401020303" pitchFamily="18" charset="0"/>
              </a:rPr>
              <a:t>can’t be </a:t>
            </a:r>
            <a:r>
              <a:rPr lang="en-GB" dirty="0">
                <a:latin typeface="Perpetua" panose="02020502060401020303" pitchFamily="18" charset="0"/>
              </a:rPr>
              <a:t>planned completely. Some system requirements may need to be </a:t>
            </a:r>
            <a:r>
              <a:rPr lang="en-GB" dirty="0" smtClean="0">
                <a:latin typeface="Perpetua" panose="02020502060401020303" pitchFamily="18" charset="0"/>
              </a:rPr>
              <a:t>determined after </a:t>
            </a:r>
            <a:r>
              <a:rPr lang="en-GB" dirty="0">
                <a:latin typeface="Perpetua" panose="02020502060401020303" pitchFamily="18" charset="0"/>
              </a:rPr>
              <a:t>preliminary development work</a:t>
            </a:r>
            <a:r>
              <a:rPr lang="en-GB" dirty="0" smtClean="0">
                <a:latin typeface="Perpetua" panose="02020502060401020303" pitchFamily="18" charset="0"/>
              </a:rPr>
              <a:t>.</a:t>
            </a:r>
          </a:p>
          <a:p>
            <a:endParaRPr lang="en-GB" dirty="0" smtClean="0">
              <a:latin typeface="Perpetua" panose="02020502060401020303" pitchFamily="18" charset="0"/>
            </a:endParaRPr>
          </a:p>
          <a:p>
            <a:endParaRPr lang="en-GB" dirty="0" smtClean="0">
              <a:latin typeface="Perpetua" panose="02020502060401020303" pitchFamily="18" charset="0"/>
            </a:endParaRPr>
          </a:p>
          <a:p>
            <a:endParaRPr lang="en-GB" dirty="0">
              <a:latin typeface="Perpetua" panose="02020502060401020303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956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Which one is better?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>
              <a:latin typeface="Perpetua" panose="02020502060401020303" pitchFamily="18" charset="0"/>
            </a:endParaRPr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3284" y="2191818"/>
            <a:ext cx="8165432" cy="3121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21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Perpetua" panose="02020502060401020303" pitchFamily="18" charset="0"/>
              </a:rPr>
              <a:t>Phases of System </a:t>
            </a:r>
            <a:r>
              <a:rPr lang="en-GB" b="1" dirty="0">
                <a:latin typeface="Perpetua" panose="02020502060401020303" pitchFamily="18" charset="0"/>
              </a:rPr>
              <a:t>D</a:t>
            </a:r>
            <a:r>
              <a:rPr lang="en-GB" b="1" dirty="0" smtClean="0">
                <a:latin typeface="Perpetua" panose="02020502060401020303" pitchFamily="18" charset="0"/>
              </a:rPr>
              <a:t>evelopment </a:t>
            </a:r>
            <a:r>
              <a:rPr lang="en-GB" b="1" dirty="0">
                <a:latin typeface="Perpetua" panose="02020502060401020303" pitchFamily="18" charset="0"/>
              </a:rPr>
              <a:t>P</a:t>
            </a:r>
            <a:r>
              <a:rPr lang="en-GB" b="1" dirty="0" smtClean="0">
                <a:latin typeface="Perpetua" panose="02020502060401020303" pitchFamily="18" charset="0"/>
              </a:rPr>
              <a:t>roject</a:t>
            </a:r>
            <a:endParaRPr lang="en-GB" b="1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Perpetua" panose="02020502060401020303" pitchFamily="18" charset="0"/>
              </a:rPr>
              <a:t>The </a:t>
            </a:r>
            <a:r>
              <a:rPr lang="en-GB" dirty="0">
                <a:latin typeface="Perpetua" panose="02020502060401020303" pitchFamily="18" charset="0"/>
              </a:rPr>
              <a:t>development of a new information system requires a number of different </a:t>
            </a:r>
            <a:r>
              <a:rPr lang="en-GB" dirty="0" smtClean="0">
                <a:latin typeface="Perpetua" panose="02020502060401020303" pitchFamily="18" charset="0"/>
              </a:rPr>
              <a:t>but related </a:t>
            </a:r>
            <a:r>
              <a:rPr lang="en-GB" dirty="0">
                <a:latin typeface="Perpetua" panose="02020502060401020303" pitchFamily="18" charset="0"/>
              </a:rPr>
              <a:t>sets of activities. </a:t>
            </a:r>
            <a:endParaRPr lang="en-GB" dirty="0" smtClean="0">
              <a:latin typeface="Perpetua" panose="02020502060401020303" pitchFamily="18" charset="0"/>
            </a:endParaRPr>
          </a:p>
          <a:p>
            <a:r>
              <a:rPr lang="en-GB" dirty="0" smtClean="0">
                <a:latin typeface="Perpetua" panose="02020502060401020303" pitchFamily="18" charset="0"/>
              </a:rPr>
              <a:t>Provide the </a:t>
            </a:r>
            <a:r>
              <a:rPr lang="en-GB" dirty="0">
                <a:latin typeface="Perpetua" panose="02020502060401020303" pitchFamily="18" charset="0"/>
              </a:rPr>
              <a:t>framework for </a:t>
            </a:r>
            <a:r>
              <a:rPr lang="en-GB" dirty="0" smtClean="0">
                <a:latin typeface="Perpetua" panose="02020502060401020303" pitchFamily="18" charset="0"/>
              </a:rPr>
              <a:t>managing the project.</a:t>
            </a: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185" y="3234088"/>
            <a:ext cx="9307629" cy="2656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10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Phases of System Development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750617" cy="4351338"/>
          </a:xfrm>
        </p:spPr>
        <p:txBody>
          <a:bodyPr>
            <a:normAutofit lnSpcReduction="10000"/>
          </a:bodyPr>
          <a:lstStyle/>
          <a:p>
            <a:r>
              <a:rPr lang="en-GB" b="1" i="1" dirty="0">
                <a:solidFill>
                  <a:srgbClr val="0070C0"/>
                </a:solidFill>
                <a:latin typeface="Perpetua" panose="02020502060401020303" pitchFamily="18" charset="0"/>
              </a:rPr>
              <a:t>Project initiation: </a:t>
            </a:r>
            <a:r>
              <a:rPr lang="en-GB" dirty="0">
                <a:latin typeface="Perpetua" panose="02020502060401020303" pitchFamily="18" charset="0"/>
              </a:rPr>
              <a:t>identifies the problem and secures approval to develop a new system.</a:t>
            </a:r>
          </a:p>
          <a:p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Project </a:t>
            </a:r>
            <a:r>
              <a:rPr lang="en-GB" b="1" i="1" dirty="0">
                <a:solidFill>
                  <a:srgbClr val="0070C0"/>
                </a:solidFill>
                <a:latin typeface="Perpetua" panose="02020502060401020303" pitchFamily="18" charset="0"/>
              </a:rPr>
              <a:t>planning: </a:t>
            </a:r>
            <a:r>
              <a:rPr lang="en-GB" dirty="0">
                <a:latin typeface="Perpetua" panose="02020502060401020303" pitchFamily="18" charset="0"/>
              </a:rPr>
              <a:t>involves planning, organizing, and scheduling the project. </a:t>
            </a:r>
          </a:p>
          <a:p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Analysis: </a:t>
            </a:r>
            <a:r>
              <a:rPr lang="en-GB" dirty="0" smtClean="0">
                <a:latin typeface="Perpetua" panose="02020502060401020303" pitchFamily="18" charset="0"/>
              </a:rPr>
              <a:t>focuses </a:t>
            </a:r>
            <a:r>
              <a:rPr lang="en-GB" dirty="0">
                <a:latin typeface="Perpetua" panose="02020502060401020303" pitchFamily="18" charset="0"/>
              </a:rPr>
              <a:t>on </a:t>
            </a:r>
            <a:r>
              <a:rPr lang="en-GB" dirty="0" smtClean="0">
                <a:latin typeface="Perpetua" panose="02020502060401020303" pitchFamily="18" charset="0"/>
              </a:rPr>
              <a:t>discovering and </a:t>
            </a:r>
            <a:r>
              <a:rPr lang="en-GB" dirty="0">
                <a:latin typeface="Perpetua" panose="02020502060401020303" pitchFamily="18" charset="0"/>
              </a:rPr>
              <a:t>understanding the details of the problem or </a:t>
            </a:r>
            <a:r>
              <a:rPr lang="en-GB" dirty="0" smtClean="0">
                <a:latin typeface="Perpetua" panose="02020502060401020303" pitchFamily="18" charset="0"/>
              </a:rPr>
              <a:t>need.</a:t>
            </a:r>
          </a:p>
          <a:p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Design: </a:t>
            </a:r>
            <a:r>
              <a:rPr lang="en-GB" dirty="0" smtClean="0">
                <a:latin typeface="Perpetua" panose="02020502060401020303" pitchFamily="18" charset="0"/>
              </a:rPr>
              <a:t>focuses </a:t>
            </a:r>
            <a:r>
              <a:rPr lang="en-GB" dirty="0">
                <a:latin typeface="Perpetua" panose="02020502060401020303" pitchFamily="18" charset="0"/>
              </a:rPr>
              <a:t>on configuring and structuring the new </a:t>
            </a:r>
            <a:r>
              <a:rPr lang="en-GB" dirty="0" smtClean="0">
                <a:latin typeface="Perpetua" panose="02020502060401020303" pitchFamily="18" charset="0"/>
              </a:rPr>
              <a:t>system components.</a:t>
            </a:r>
          </a:p>
          <a:p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Implementation: </a:t>
            </a:r>
            <a:r>
              <a:rPr lang="en-GB" dirty="0" smtClean="0">
                <a:latin typeface="Perpetua" panose="02020502060401020303" pitchFamily="18" charset="0"/>
              </a:rPr>
              <a:t>includes </a:t>
            </a:r>
            <a:r>
              <a:rPr lang="en-GB" dirty="0">
                <a:latin typeface="Perpetua" panose="02020502060401020303" pitchFamily="18" charset="0"/>
              </a:rPr>
              <a:t>programming and testing the system. </a:t>
            </a:r>
            <a:endParaRPr lang="en-GB" dirty="0" smtClean="0">
              <a:latin typeface="Perpetua" panose="02020502060401020303" pitchFamily="18" charset="0"/>
            </a:endParaRPr>
          </a:p>
          <a:p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Deployment: </a:t>
            </a:r>
            <a:r>
              <a:rPr lang="en-GB" dirty="0" smtClean="0">
                <a:latin typeface="Perpetua" panose="02020502060401020303" pitchFamily="18" charset="0"/>
              </a:rPr>
              <a:t>involves </a:t>
            </a:r>
            <a:r>
              <a:rPr lang="en-GB" dirty="0">
                <a:latin typeface="Perpetua" panose="02020502060401020303" pitchFamily="18" charset="0"/>
              </a:rPr>
              <a:t>installing and putting the system into </a:t>
            </a:r>
            <a:r>
              <a:rPr lang="en-GB" dirty="0" smtClean="0">
                <a:latin typeface="Perpetua" panose="02020502060401020303" pitchFamily="18" charset="0"/>
              </a:rPr>
              <a:t>operation.</a:t>
            </a:r>
          </a:p>
          <a:p>
            <a:r>
              <a:rPr lang="en-GB" b="1" i="1" dirty="0">
                <a:solidFill>
                  <a:srgbClr val="0070C0"/>
                </a:solidFill>
                <a:latin typeface="Perpetua" panose="02020502060401020303" pitchFamily="18" charset="0"/>
              </a:rPr>
              <a:t>S</a:t>
            </a:r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upport phase: </a:t>
            </a:r>
            <a:r>
              <a:rPr lang="en-GB" dirty="0">
                <a:latin typeface="Perpetua" panose="02020502060401020303" pitchFamily="18" charset="0"/>
              </a:rPr>
              <a:t>includes the </a:t>
            </a:r>
            <a:r>
              <a:rPr lang="en-GB" dirty="0" smtClean="0">
                <a:latin typeface="Perpetua" panose="02020502060401020303" pitchFamily="18" charset="0"/>
              </a:rPr>
              <a:t>activities needed </a:t>
            </a:r>
            <a:r>
              <a:rPr lang="en-GB" dirty="0">
                <a:latin typeface="Perpetua" panose="02020502060401020303" pitchFamily="18" charset="0"/>
              </a:rPr>
              <a:t>to upgrade and maintain the system after it has been </a:t>
            </a:r>
            <a:r>
              <a:rPr lang="en-GB" dirty="0" smtClean="0">
                <a:latin typeface="Perpetua" panose="02020502060401020303" pitchFamily="18" charset="0"/>
              </a:rPr>
              <a:t>deployed.</a:t>
            </a:r>
          </a:p>
          <a:p>
            <a:endParaRPr lang="en-GB" dirty="0" smtClean="0">
              <a:latin typeface="Perpetua" panose="02020502060401020303" pitchFamily="18" charset="0"/>
            </a:endParaRPr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527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Waterfall </a:t>
            </a:r>
            <a:r>
              <a:rPr lang="en-GB" b="1" dirty="0" smtClean="0">
                <a:latin typeface="Perpetua" panose="02020502060401020303" pitchFamily="18" charset="0"/>
              </a:rPr>
              <a:t>Model </a:t>
            </a:r>
            <a:endParaRPr lang="en-GB" b="1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Perpetua" panose="02020502060401020303" pitchFamily="18" charset="0"/>
              </a:rPr>
              <a:t>Example of predictive </a:t>
            </a:r>
            <a:r>
              <a:rPr lang="en-GB" dirty="0">
                <a:latin typeface="Perpetua" panose="02020502060401020303" pitchFamily="18" charset="0"/>
              </a:rPr>
              <a:t>SDLC </a:t>
            </a:r>
            <a:r>
              <a:rPr lang="en-GB" dirty="0" smtClean="0">
                <a:latin typeface="Perpetua" panose="02020502060401020303" pitchFamily="18" charset="0"/>
              </a:rPr>
              <a:t>approach.</a:t>
            </a:r>
          </a:p>
          <a:p>
            <a:r>
              <a:rPr lang="en-GB" dirty="0">
                <a:latin typeface="Perpetua" panose="02020502060401020303" pitchFamily="18" charset="0"/>
              </a:rPr>
              <a:t>T</a:t>
            </a:r>
            <a:r>
              <a:rPr lang="en-GB" dirty="0" smtClean="0">
                <a:latin typeface="Perpetua" panose="02020502060401020303" pitchFamily="18" charset="0"/>
              </a:rPr>
              <a:t>his </a:t>
            </a:r>
            <a:r>
              <a:rPr lang="en-GB" dirty="0">
                <a:latin typeface="Perpetua" panose="02020502060401020303" pitchFamily="18" charset="0"/>
              </a:rPr>
              <a:t>model </a:t>
            </a:r>
            <a:r>
              <a:rPr lang="en-GB" dirty="0" smtClean="0">
                <a:latin typeface="Perpetua" panose="02020502060401020303" pitchFamily="18" charset="0"/>
              </a:rPr>
              <a:t>assumes that </a:t>
            </a:r>
            <a:r>
              <a:rPr lang="en-GB" dirty="0">
                <a:latin typeface="Perpetua" panose="02020502060401020303" pitchFamily="18" charset="0"/>
              </a:rPr>
              <a:t>the phases can be carried out and completed sequentially</a:t>
            </a:r>
            <a:r>
              <a:rPr lang="en-GB" dirty="0" smtClean="0">
                <a:latin typeface="Perpetua" panose="02020502060401020303" pitchFamily="18" charset="0"/>
              </a:rPr>
              <a:t>.</a:t>
            </a:r>
          </a:p>
          <a:p>
            <a:r>
              <a:rPr lang="en-GB" dirty="0">
                <a:latin typeface="Perpetua" panose="02020502060401020303" pitchFamily="18" charset="0"/>
              </a:rPr>
              <a:t>After a project drops over the waterfall into the next phase</a:t>
            </a:r>
            <a:r>
              <a:rPr lang="en-GB" dirty="0" smtClean="0">
                <a:latin typeface="Perpetua" panose="02020502060401020303" pitchFamily="18" charset="0"/>
              </a:rPr>
              <a:t>,</a:t>
            </a:r>
            <a:r>
              <a:rPr lang="en-GB" dirty="0">
                <a:latin typeface="Perpetua" panose="02020502060401020303" pitchFamily="18" charset="0"/>
              </a:rPr>
              <a:t> there is no going </a:t>
            </a:r>
            <a:r>
              <a:rPr lang="en-GB" dirty="0" smtClean="0">
                <a:latin typeface="Perpetua" panose="02020502060401020303" pitchFamily="18" charset="0"/>
              </a:rPr>
              <a:t>back.</a:t>
            </a:r>
          </a:p>
          <a:p>
            <a:r>
              <a:rPr lang="en-GB" dirty="0">
                <a:latin typeface="Perpetua" panose="02020502060401020303" pitchFamily="18" charset="0"/>
              </a:rPr>
              <a:t>T</a:t>
            </a:r>
            <a:r>
              <a:rPr lang="en-GB" dirty="0" smtClean="0">
                <a:latin typeface="Perpetua" panose="02020502060401020303" pitchFamily="18" charset="0"/>
              </a:rPr>
              <a:t>he </a:t>
            </a:r>
            <a:r>
              <a:rPr lang="en-GB" dirty="0">
                <a:latin typeface="Perpetua" panose="02020502060401020303" pitchFamily="18" charset="0"/>
              </a:rPr>
              <a:t>waterfall model assumes rigid </a:t>
            </a:r>
            <a:r>
              <a:rPr lang="en-GB" dirty="0" smtClean="0">
                <a:latin typeface="Perpetua" panose="02020502060401020303" pitchFamily="18" charset="0"/>
              </a:rPr>
              <a:t>planning and </a:t>
            </a:r>
            <a:r>
              <a:rPr lang="en-GB" dirty="0">
                <a:latin typeface="Perpetua" panose="02020502060401020303" pitchFamily="18" charset="0"/>
              </a:rPr>
              <a:t>final decision-making at each step of the development project</a:t>
            </a:r>
            <a:r>
              <a:rPr lang="en-GB" dirty="0" smtClean="0">
                <a:latin typeface="Perpetua" panose="02020502060401020303" pitchFamily="18" charset="0"/>
              </a:rPr>
              <a:t>.</a:t>
            </a:r>
          </a:p>
          <a:p>
            <a:r>
              <a:rPr lang="en-GB" dirty="0">
                <a:latin typeface="Perpetua" panose="02020502060401020303" pitchFamily="18" charset="0"/>
              </a:rPr>
              <a:t>T</a:t>
            </a:r>
            <a:r>
              <a:rPr lang="en-GB" dirty="0" smtClean="0">
                <a:latin typeface="Perpetua" panose="02020502060401020303" pitchFamily="18" charset="0"/>
              </a:rPr>
              <a:t>he </a:t>
            </a:r>
            <a:r>
              <a:rPr lang="en-GB" dirty="0">
                <a:latin typeface="Perpetua" panose="02020502060401020303" pitchFamily="18" charset="0"/>
              </a:rPr>
              <a:t>waterfall model doesn’t always work very </a:t>
            </a:r>
            <a:r>
              <a:rPr lang="en-GB" dirty="0" smtClean="0">
                <a:latin typeface="Perpetua" panose="02020502060401020303" pitchFamily="18" charset="0"/>
              </a:rPr>
              <a:t>well… </a:t>
            </a:r>
            <a:r>
              <a:rPr lang="en-GB" b="1" dirty="0" smtClean="0">
                <a:solidFill>
                  <a:srgbClr val="C00000"/>
                </a:solidFill>
                <a:latin typeface="Perpetua" panose="02020502060401020303" pitchFamily="18" charset="0"/>
              </a:rPr>
              <a:t>Why?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484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Perpetua" panose="02020502060401020303" pitchFamily="18" charset="0"/>
              </a:rPr>
              <a:t>Predictive SDLC approach</a:t>
            </a:r>
            <a:endParaRPr lang="en-GB" b="1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>
              <a:latin typeface="Perpetua" panose="02020502060401020303" pitchFamily="18" charset="0"/>
            </a:endParaRPr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/>
          <a:srcRect l="1932" t="3180" r="2519" b="5963"/>
          <a:stretch/>
        </p:blipFill>
        <p:spPr>
          <a:xfrm>
            <a:off x="1568918" y="1812190"/>
            <a:ext cx="8768615" cy="4243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62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3307</TotalTime>
  <Words>409</Words>
  <Application>Microsoft Office PowerPoint</Application>
  <PresentationFormat>Widescreen</PresentationFormat>
  <Paragraphs>69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Perpetua</vt:lpstr>
      <vt:lpstr>Times New Roman</vt:lpstr>
      <vt:lpstr>Office Theme</vt:lpstr>
      <vt:lpstr>PowerPoint Presentation</vt:lpstr>
      <vt:lpstr>Approaches to System Development</vt:lpstr>
      <vt:lpstr>Approaches to System Development</vt:lpstr>
      <vt:lpstr>Which one is better?</vt:lpstr>
      <vt:lpstr>Phases of System Development Project</vt:lpstr>
      <vt:lpstr>Phases of System Development Project</vt:lpstr>
      <vt:lpstr>Waterfall Model </vt:lpstr>
      <vt:lpstr>Predictive SDLC approach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 Zainab</dc:creator>
  <cp:lastModifiedBy>Z Zainab</cp:lastModifiedBy>
  <cp:revision>246</cp:revision>
  <cp:lastPrinted>2019-03-04T06:11:52Z</cp:lastPrinted>
  <dcterms:created xsi:type="dcterms:W3CDTF">2017-07-18T07:50:04Z</dcterms:created>
  <dcterms:modified xsi:type="dcterms:W3CDTF">2019-12-15T15:37:53Z</dcterms:modified>
</cp:coreProperties>
</file>